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60" r:id="rId4"/>
    <p:sldId id="261" r:id="rId5"/>
    <p:sldId id="268" r:id="rId6"/>
    <p:sldId id="269" r:id="rId7"/>
    <p:sldId id="270" r:id="rId8"/>
    <p:sldId id="271" r:id="rId9"/>
    <p:sldId id="272" r:id="rId10"/>
    <p:sldId id="282" r:id="rId11"/>
    <p:sldId id="273" r:id="rId12"/>
    <p:sldId id="262" r:id="rId13"/>
    <p:sldId id="274" r:id="rId14"/>
    <p:sldId id="275" r:id="rId15"/>
    <p:sldId id="263" r:id="rId16"/>
    <p:sldId id="264" r:id="rId17"/>
    <p:sldId id="276" r:id="rId18"/>
    <p:sldId id="277" r:id="rId19"/>
    <p:sldId id="278" r:id="rId20"/>
    <p:sldId id="265" r:id="rId21"/>
    <p:sldId id="279" r:id="rId22"/>
    <p:sldId id="280" r:id="rId23"/>
    <p:sldId id="281" r:id="rId24"/>
    <p:sldId id="266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23"/>
    <a:srgbClr val="FF5D5D"/>
    <a:srgbClr val="C00000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5780" autoAdjust="0"/>
  </p:normalViewPr>
  <p:slideViewPr>
    <p:cSldViewPr snapToGrid="0">
      <p:cViewPr varScale="1">
        <p:scale>
          <a:sx n="60" d="100"/>
          <a:sy n="60" d="100"/>
        </p:scale>
        <p:origin x="126" y="1110"/>
      </p:cViewPr>
      <p:guideLst>
        <p:guide orient="horz" pos="2160"/>
        <p:guide pos="3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00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886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973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265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692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60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658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749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27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3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24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813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852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34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725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95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715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74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80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52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76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55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59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t>2021/9/10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b="46967"/>
          <a:stretch>
            <a:fillRect/>
          </a:stretch>
        </p:blipFill>
        <p:spPr>
          <a:xfrm>
            <a:off x="0" y="2176476"/>
            <a:ext cx="12209296" cy="28779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176477"/>
            <a:ext cx="12192000" cy="2877922"/>
          </a:xfrm>
          <a:prstGeom prst="rect">
            <a:avLst/>
          </a:prstGeom>
          <a:gradFill>
            <a:gsLst>
              <a:gs pos="0">
                <a:srgbClr val="014723"/>
              </a:gs>
              <a:gs pos="59000">
                <a:srgbClr val="014723">
                  <a:alpha val="60000"/>
                </a:srgbClr>
              </a:gs>
              <a:gs pos="100000">
                <a:srgbClr val="014723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结构体、共用体和枚举类型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275306" y="5644929"/>
            <a:ext cx="170586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  <a:r>
              <a:rPr lang="zh-CN" altLang="en-US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6910496" y="5644929"/>
            <a:ext cx="2837588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r>
              <a:rPr lang="en-US" altLang="zh-CN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lang="zh-CN" altLang="en-US" sz="2000" b="1" dirty="0">
                <a:solidFill>
                  <a:srgbClr val="0147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  <a:endParaRPr lang="zh-CN" altLang="en-US" sz="2000" dirty="0">
              <a:solidFill>
                <a:srgbClr val="014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14723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0" r="2284" b="11992"/>
          <a:stretch>
            <a:fillRect/>
          </a:stretch>
        </p:blipFill>
        <p:spPr>
          <a:xfrm>
            <a:off x="4339400" y="923192"/>
            <a:ext cx="3433000" cy="1072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50"/>
                            </p:stCondLst>
                            <p:childTnLst>
                              <p:par>
                                <p:cTn id="1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6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1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6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1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6" grpId="0"/>
      <p:bldP spid="13" grpId="0"/>
      <p:bldP spid="14" grpId="0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可作用于结构体的操作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09"/>
            <a:ext cx="10659110" cy="471657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10334892" cy="43449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合法操作：将结构体变量赋值给其他具有相同类型的结构体变量，用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运算符取得结构体变量的地址，访问一个结构体变量中的成员，用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运算符确定结构体变量的大小。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由于结构体中的成员并不一定是连续地存储在内存单元中的，所以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不能用运算符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!=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来对结构体进行比较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结构体的初始化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766487"/>
            <a:ext cx="10960133" cy="483222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14801" y="1958496"/>
            <a:ext cx="10690763" cy="44482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与数组一样，可以采用初始值列表来初始化结构体。即在结构体变量定义语句的变量名后边，加上一个等号和一对用花括号括起来的初始值列表，来初始化结构体变量。如：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 student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QwQ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{ “1008208820”, “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jvruo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”, 20, 180}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如果列表中的初始值的个数少于结构体中成员的个数，则剩余的没有初始值与之对应的成员，将被自动地初始化为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结构体变量的初始化还可以通过赋值语句来完成。</a:t>
            </a:r>
            <a:endParaRPr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对结构体成员的访问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574140" y="1739445"/>
            <a:ext cx="10976176" cy="89335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13104" y="1860293"/>
            <a:ext cx="10560749" cy="6516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有两种方法访问结构体的成员。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9" name="学论网-矩形 1">
            <a:extLst>
              <a:ext uri="{FF2B5EF4-FFF2-40B4-BE49-F238E27FC236}">
                <a16:creationId xmlns:a16="http://schemas.microsoft.com/office/drawing/2014/main" id="{983219FA-3FFE-48C2-9587-CBC13E3F6832}"/>
              </a:ext>
            </a:extLst>
          </p:cNvPr>
          <p:cNvSpPr/>
          <p:nvPr/>
        </p:nvSpPr>
        <p:spPr>
          <a:xfrm>
            <a:off x="425752" y="2843161"/>
            <a:ext cx="5172943" cy="362862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学论网-www.xuelun.me">
            <a:extLst>
              <a:ext uri="{FF2B5EF4-FFF2-40B4-BE49-F238E27FC236}">
                <a16:creationId xmlns:a16="http://schemas.microsoft.com/office/drawing/2014/main" id="{FC543F54-F0F5-4E70-BA24-8BB14C1E6848}"/>
              </a:ext>
            </a:extLst>
          </p:cNvPr>
          <p:cNvSpPr txBox="1"/>
          <p:nvPr/>
        </p:nvSpPr>
        <p:spPr>
          <a:xfrm>
            <a:off x="499945" y="2881387"/>
            <a:ext cx="5024555" cy="28676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通过结构体变量名来访问结构体成员时，使用圆点运算符，也叫结构体成员运算符。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学论网-矩形 1">
            <a:extLst>
              <a:ext uri="{FF2B5EF4-FFF2-40B4-BE49-F238E27FC236}">
                <a16:creationId xmlns:a16="http://schemas.microsoft.com/office/drawing/2014/main" id="{D86511E2-71D0-4EDF-AC7E-6E0C69F498A6}"/>
              </a:ext>
            </a:extLst>
          </p:cNvPr>
          <p:cNvSpPr/>
          <p:nvPr/>
        </p:nvSpPr>
        <p:spPr>
          <a:xfrm>
            <a:off x="6307187" y="2843161"/>
            <a:ext cx="5172943" cy="362862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2" name="学论网-www.xuelun.me">
            <a:extLst>
              <a:ext uri="{FF2B5EF4-FFF2-40B4-BE49-F238E27FC236}">
                <a16:creationId xmlns:a16="http://schemas.microsoft.com/office/drawing/2014/main" id="{BF5CCB4F-26B4-4719-83FC-26B7234ED34A}"/>
              </a:ext>
            </a:extLst>
          </p:cNvPr>
          <p:cNvSpPr txBox="1"/>
          <p:nvPr/>
        </p:nvSpPr>
        <p:spPr>
          <a:xfrm>
            <a:off x="6381380" y="2881387"/>
            <a:ext cx="5024555" cy="28676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通过指向结构体的指针来访问结构体成员时，使用箭头运算符，也叫结构体指针运算符。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7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  <p:bldP spid="9" grpId="0" bldLvl="0" animBg="1"/>
      <p:bldP spid="10" grpId="0"/>
      <p:bldP spid="11" grpId="0" bldLvl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对结构体成员的访问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425752" y="1739445"/>
            <a:ext cx="5670248" cy="89335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13104" y="1860293"/>
            <a:ext cx="4946012" cy="6516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圆点运算符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9" name="学论网-矩形 1">
            <a:extLst>
              <a:ext uri="{FF2B5EF4-FFF2-40B4-BE49-F238E27FC236}">
                <a16:creationId xmlns:a16="http://schemas.microsoft.com/office/drawing/2014/main" id="{983219FA-3FFE-48C2-9587-CBC13E3F6832}"/>
              </a:ext>
            </a:extLst>
          </p:cNvPr>
          <p:cNvSpPr/>
          <p:nvPr/>
        </p:nvSpPr>
        <p:spPr>
          <a:xfrm>
            <a:off x="425752" y="2843161"/>
            <a:ext cx="5670248" cy="362862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学论网-www.xuelun.me">
            <a:extLst>
              <a:ext uri="{FF2B5EF4-FFF2-40B4-BE49-F238E27FC236}">
                <a16:creationId xmlns:a16="http://schemas.microsoft.com/office/drawing/2014/main" id="{FC543F54-F0F5-4E70-BA24-8BB14C1E6848}"/>
              </a:ext>
            </a:extLst>
          </p:cNvPr>
          <p:cNvSpPr txBox="1"/>
          <p:nvPr/>
        </p:nvSpPr>
        <p:spPr>
          <a:xfrm>
            <a:off x="499945" y="2881387"/>
            <a:ext cx="5596055" cy="21289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通过结构体变量名来访问结构体成员时，使用圆点运算符，也叫结构体成员运算符。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5B90A9-793E-4F2C-A32F-B8100C012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866" y="1493228"/>
            <a:ext cx="4877554" cy="511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  <p:bldP spid="9" grpId="0" bldLvl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对结构体成员的访问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373910" y="1637462"/>
            <a:ext cx="5670248" cy="89335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13104" y="1732419"/>
            <a:ext cx="4897885" cy="6516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箭头运算符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sp>
        <p:nvSpPr>
          <p:cNvPr id="9" name="学论网-矩形 1">
            <a:extLst>
              <a:ext uri="{FF2B5EF4-FFF2-40B4-BE49-F238E27FC236}">
                <a16:creationId xmlns:a16="http://schemas.microsoft.com/office/drawing/2014/main" id="{983219FA-3FFE-48C2-9587-CBC13E3F6832}"/>
              </a:ext>
            </a:extLst>
          </p:cNvPr>
          <p:cNvSpPr/>
          <p:nvPr/>
        </p:nvSpPr>
        <p:spPr>
          <a:xfrm>
            <a:off x="112295" y="2625771"/>
            <a:ext cx="7315199" cy="374294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0" name="学论网-www.xuelun.me">
            <a:extLst>
              <a:ext uri="{FF2B5EF4-FFF2-40B4-BE49-F238E27FC236}">
                <a16:creationId xmlns:a16="http://schemas.microsoft.com/office/drawing/2014/main" id="{FC543F54-F0F5-4E70-BA24-8BB14C1E6848}"/>
              </a:ext>
            </a:extLst>
          </p:cNvPr>
          <p:cNvSpPr txBox="1"/>
          <p:nvPr/>
        </p:nvSpPr>
        <p:spPr>
          <a:xfrm>
            <a:off x="254832" y="2484989"/>
            <a:ext cx="7051482" cy="36063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结构体指针运算符，由一个减号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(-)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和一个大于号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(&gt;)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组成，中间没有空格，通过指向结构体的指针来访问结构体成员。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b-&gt;age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等价于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(*b).age,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但不等价于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32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b.age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（优先级问题）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9DD57E-FE80-459A-A168-D00043887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146" y="1528840"/>
            <a:ext cx="4630854" cy="50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  <p:bldP spid="9" grpId="0" bldLvl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在函数中使用结构体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10659110" cy="458667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10334892" cy="43449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结构体传递给函数有三种方式：传递结构体的个别成员，传递整个结构体，传递一个指向结构体的指针。当结构体或者结构体的个别成员被传递给一个函数时，它们是以传值的方式被传递的。因此，主调函数中的结构体成员不会被被调函数所修改。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以传值的方式来传递一个结构体时，会复制整个结构体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，要注意内存的使用。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6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typedef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10659110" cy="458667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10334892" cy="43449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typedef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提供了一种为已定义好的数据类型创建同义词（或别名）的机制。为了创建更简短的类型名，通常使用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typedef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来为结构体类型起名字。例如：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typedef struct student 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这条语句为结构体类型定义了一个同义词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作为该类型的新名字。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7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typedef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6548554" cy="458667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6196029" cy="43449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程序员常常使用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typedef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来定义结构体类型，这样就不再需要结构体标记了。例如右图就直接创建了一个结构体类型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Student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，而无须再另外编写一条单独的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typedef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B25D8F-904E-49A2-9C4B-3E9A3039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779" y="2346039"/>
            <a:ext cx="4614221" cy="372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typedef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的使用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B25D8F-904E-49A2-9C4B-3E9A3039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9" y="2186121"/>
            <a:ext cx="3898447" cy="31430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B92543-D2CF-40C2-9A05-8D76C5713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47" y="2186121"/>
            <a:ext cx="3766135" cy="35027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FB4163-3B57-40A9-AE64-E2D7AB79C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893" y="2186121"/>
            <a:ext cx="4277298" cy="29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2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typedef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10659110" cy="458667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10334892" cy="36063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typedef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还常常被用来为基本数据类型创建一个别名。如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typedef int type1;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typedef float type2;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利用好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typedef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可以提高程序的可移植性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结构体的定义、初始化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访问、在函数中使用结构体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typedef</a:t>
            </a:r>
            <a:r>
              <a:rPr lang="zh-CN" altLang="en-US" sz="2000" b="1" dirty="0"/>
              <a:t>的使用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共用体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14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枚举常量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共用体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 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10334892" cy="36063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与结构体一样，共用体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(union)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一种派生数据类型。共用体的成员共享同一个存储空间。共用体使得一些不相关的变量可以共享一个存储空间，从而避免了当前不再使用的变量仍占据存储空间而造成的浪费。共用体的成员可以是任意数据类型。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2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共用体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 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8329228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7944619" cy="36063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声明一个共用体与声明一个结构体的格式相同，只不过是将关键词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改为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union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。右边这个共用体定义表示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是一个共用体类型，它的成员有整型变量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和双精度型变量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3A7663-0F89-442F-8400-16EE6AF75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57" y="3429000"/>
            <a:ext cx="3038743" cy="2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9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共用体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 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10334892" cy="36063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可对共用体执行的操作有三种：两个具有相同数据类型的共用体之间的复制，用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预算符取得一个共用体变量的地址，用结构体成员运算符或结构体指针运算符访问共用体的成员。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不能用运算符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!=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来比较两个共用体。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共用体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 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10334892" cy="36063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与结构体一样，共用体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(union)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一种派生数据类型。共用体的成员共享同一个存储空间。共用体使得一些不相关的变量可以共享一个存储空间，从而避免了当前不再使用的变量仍占据存储空间而造成的浪费。共用体的成员可以是任意数据类型。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枚举类型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10334892" cy="36063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语言提供的最后一个用户自定义的数据类型，称为枚举类型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(enumeration)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。通过关键字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enum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引入的枚举类型，是一个用标识符表示的整型枚举常量的集合。除非专门定义，枚举类型中枚举值都是从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开始并且依次递增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2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枚举类型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2486526"/>
            <a:ext cx="10659110" cy="284263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1010653" y="2639775"/>
            <a:ext cx="10334892" cy="21289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例如上面这条语句创建了一个新的数据类型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enum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months,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其中标识符的值被相应地置成从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的整数。下面则改为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来为月份计数。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609FDB-D45A-469C-AC75-22F8CF76A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34" y="1602904"/>
            <a:ext cx="11517732" cy="5299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D73C9B-24C3-4D0E-ACD0-07ADD288A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34" y="5536245"/>
            <a:ext cx="11476353" cy="5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枚举类型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928554" y="2461515"/>
            <a:ext cx="10334892" cy="286764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在一个枚举类型中出现的标识符必须是互不相同的。可以在定义枚举类型时，通过给标识符赋值来显式地给枚举常量赋值。一个枚举类型中的多个成员可以拥有相同的常量值。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枚举类型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3AC927-20C8-4A09-BF46-F63BFE66A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52" y="1663405"/>
            <a:ext cx="11349153" cy="48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8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什么是结构体？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10659110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5" y="2150508"/>
            <a:ext cx="10334892" cy="36063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(structure),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有时也称为聚合体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(aggregate)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，是在同一个名字下的一组相关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变量的集合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。与只包含相同数据类型元素的数组相反，结构体可以包含不同数据类型的变量。将指针和结构体联合使用，可以实现更复杂的数据结构，如链表、队列、堆栈和树。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结构体的定义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6848573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4" y="2150508"/>
            <a:ext cx="6591837" cy="3801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结构体属于派生数据类型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(derived data type)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，即它们是用其他数据类型的对象来构建的，比如右图就定义了一个结构体，结构体类型是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 student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，里面有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个成员，分别是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char[20]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类型的成员和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类型的成员。</a:t>
            </a:r>
            <a:endParaRPr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377B68-9ABA-43E2-80DC-5E821F45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08" y="2320925"/>
            <a:ext cx="4582320" cy="26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结构体的定义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663405"/>
            <a:ext cx="6591837" cy="509453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14802" y="1663405"/>
            <a:ext cx="6323935" cy="44482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标识符的成员可以是基本数据类型，如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等，也可以是具有像数组或其他结构体这样的复合数据类型的变量。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例如右图的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 Class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就定义了一个名叫“班级”的结构体，里面既包含基本数据类型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char[20]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，也包含了之前定义的结构体类型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 student</a:t>
            </a:r>
            <a:endParaRPr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84C915-856F-4B6E-9AAB-58264BA55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956" y="1762267"/>
            <a:ext cx="4851044" cy="48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结构体的定义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908810"/>
            <a:ext cx="6848573" cy="4428490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46454" y="2150508"/>
            <a:ext cx="6591837" cy="31555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需要注意的是，一个结构体不能够包含它自身类型的实例。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例如，在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 student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的定义中，不能将一个成员的类型声明为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 student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，否则将出现一个语法错误。</a:t>
            </a:r>
            <a:endParaRPr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1E1E48-FBF2-4051-85FD-E955E8BBC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054" y="2864182"/>
            <a:ext cx="4629946" cy="25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结构体的定义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766487"/>
            <a:ext cx="6848573" cy="483222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14802" y="1958496"/>
            <a:ext cx="6591837" cy="44482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但是，指向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 student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的指针可以出现在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 student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的定义中。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由于它是一个指针，因而允许出现在结构体定义中。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这种在结构体定义中出现指向自身结构体类型的指针成员的结构体，称为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自引用结构体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071731-24DF-4735-8F7A-F3579A26B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832" y="2771059"/>
            <a:ext cx="4636168" cy="25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结构体的定义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766487"/>
            <a:ext cx="6848573" cy="483222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14802" y="1958496"/>
            <a:ext cx="6591837" cy="44482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结构体的定义并不占用内存中的任何空间，它只是创建了一种新的可以用来定义变量的数据类型。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定义完结构体之后，我们还需要将其实例化。之前我们只定义了一个学生拥有学号姓名年龄身高等，却未声明任何一个具体的学生。</a:t>
            </a:r>
            <a:endParaRPr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695A9F-F6E5-4285-9AF2-F73757A9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836" y="2320926"/>
            <a:ext cx="4653164" cy="37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8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0" y="791845"/>
            <a:ext cx="12192000" cy="73723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结构体的定义</a:t>
            </a:r>
          </a:p>
        </p:txBody>
      </p:sp>
      <p:sp>
        <p:nvSpPr>
          <p:cNvPr id="53" name="学论网-矩形 1"/>
          <p:cNvSpPr/>
          <p:nvPr/>
        </p:nvSpPr>
        <p:spPr>
          <a:xfrm>
            <a:off x="686435" y="1766487"/>
            <a:ext cx="6848573" cy="483222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814802" y="1958496"/>
            <a:ext cx="6591837" cy="44482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还可以把结构体定义和结构体变量定义两条语句融合在一起，同时完成两个功能。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结构体标记名是可以省略的。如果结构体中没有结构体标记名，那么该结构体类型变量的声明就只能与结构体定义同时进行，不能单独进行声明。</a:t>
            </a:r>
            <a:endParaRPr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" y="-274792"/>
            <a:ext cx="2508327" cy="11463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F103F8-5ACE-4AE3-809F-C131A5E3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395" y="1766487"/>
            <a:ext cx="3925636" cy="24361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8D0379-CC68-461C-9855-D84CEFD69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395" y="4477138"/>
            <a:ext cx="3925636" cy="23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 bldLvl="0" animBg="1"/>
      <p:bldP spid="53" grpId="0" bldLvl="0" animBg="1"/>
      <p:bldP spid="56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04723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1725</Words>
  <Application>Microsoft Office PowerPoint</Application>
  <PresentationFormat>宽屏</PresentationFormat>
  <Paragraphs>163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Impact MT Std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伍 仁杰</cp:lastModifiedBy>
  <cp:revision>145</cp:revision>
  <dcterms:created xsi:type="dcterms:W3CDTF">2016-11-24T09:20:00Z</dcterms:created>
  <dcterms:modified xsi:type="dcterms:W3CDTF">2021-09-10T12:35:15Z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7E38F6AF0AEB4547AE4ACB4243E3DBEC</vt:lpwstr>
  </property>
</Properties>
</file>